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0" r:id="rId4"/>
    <p:sldId id="276" r:id="rId5"/>
    <p:sldId id="258" r:id="rId6"/>
    <p:sldId id="259" r:id="rId7"/>
    <p:sldId id="260" r:id="rId8"/>
    <p:sldId id="261" r:id="rId9"/>
    <p:sldId id="262" r:id="rId10"/>
    <p:sldId id="268" r:id="rId11"/>
    <p:sldId id="263" r:id="rId12"/>
    <p:sldId id="264" r:id="rId13"/>
    <p:sldId id="269" r:id="rId14"/>
    <p:sldId id="265" r:id="rId15"/>
    <p:sldId id="266" r:id="rId16"/>
    <p:sldId id="267" r:id="rId17"/>
    <p:sldId id="272" r:id="rId18"/>
    <p:sldId id="271" r:id="rId19"/>
    <p:sldId id="273" r:id="rId20"/>
    <p:sldId id="274" r:id="rId21"/>
    <p:sldId id="275" r:id="rId22"/>
    <p:sldId id="277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78" d="100"/>
          <a:sy n="78" d="100"/>
        </p:scale>
        <p:origin x="81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A10A-A238-442D-A681-E613069CB8F8}" type="datetimeFigureOut">
              <a:rPr lang="en-US" smtClean="0"/>
              <a:t>3/9/2016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04F10-3E45-44BD-91EF-35A3DEE788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7594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A10A-A238-442D-A681-E613069CB8F8}" type="datetimeFigureOut">
              <a:rPr lang="en-US" smtClean="0"/>
              <a:t>3/9/2016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04F10-3E45-44BD-91EF-35A3DEE788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3719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A10A-A238-442D-A681-E613069CB8F8}" type="datetimeFigureOut">
              <a:rPr lang="en-US" smtClean="0"/>
              <a:t>3/9/2016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04F10-3E45-44BD-91EF-35A3DEE788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225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A10A-A238-442D-A681-E613069CB8F8}" type="datetimeFigureOut">
              <a:rPr lang="en-US" smtClean="0"/>
              <a:t>3/9/2016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04F10-3E45-44BD-91EF-35A3DEE788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399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A10A-A238-442D-A681-E613069CB8F8}" type="datetimeFigureOut">
              <a:rPr lang="en-US" smtClean="0"/>
              <a:t>3/9/2016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04F10-3E45-44BD-91EF-35A3DEE788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88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A10A-A238-442D-A681-E613069CB8F8}" type="datetimeFigureOut">
              <a:rPr lang="en-US" smtClean="0"/>
              <a:t>3/9/2016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04F10-3E45-44BD-91EF-35A3DEE788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4782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A10A-A238-442D-A681-E613069CB8F8}" type="datetimeFigureOut">
              <a:rPr lang="en-US" smtClean="0"/>
              <a:t>3/9/2016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04F10-3E45-44BD-91EF-35A3DEE788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678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A10A-A238-442D-A681-E613069CB8F8}" type="datetimeFigureOut">
              <a:rPr lang="en-US" smtClean="0"/>
              <a:t>3/9/2016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04F10-3E45-44BD-91EF-35A3DEE788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132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A10A-A238-442D-A681-E613069CB8F8}" type="datetimeFigureOut">
              <a:rPr lang="en-US" smtClean="0"/>
              <a:t>3/9/2016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04F10-3E45-44BD-91EF-35A3DEE788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897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A10A-A238-442D-A681-E613069CB8F8}" type="datetimeFigureOut">
              <a:rPr lang="en-US" smtClean="0"/>
              <a:t>3/9/2016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04F10-3E45-44BD-91EF-35A3DEE788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5036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A10A-A238-442D-A681-E613069CB8F8}" type="datetimeFigureOut">
              <a:rPr lang="en-US" smtClean="0"/>
              <a:t>3/9/2016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04F10-3E45-44BD-91EF-35A3DEE788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339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ADA10A-A238-442D-A681-E613069CB8F8}" type="datetimeFigureOut">
              <a:rPr lang="en-US" smtClean="0"/>
              <a:t>3/9/2016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004F10-3E45-44BD-91EF-35A3DEE788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595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Preliminary Look at Quark Vs Gluon Jet Discrimination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Brian Page</a:t>
            </a:r>
          </a:p>
          <a:p>
            <a:r>
              <a:rPr lang="en-US" dirty="0" smtClean="0"/>
              <a:t>03/10/2016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61306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Definition: Girth</a:t>
            </a:r>
            <a:endParaRPr lang="en-US" sz="4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593128" y="1406508"/>
                <a:ext cx="4174669" cy="98046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4400" dirty="0" smtClean="0"/>
                  <a:t>Girth =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supHide m:val="on"/>
                        <m:ctrlPr>
                          <a:rPr lang="en-US" sz="440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sz="44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/>
                      <m:e>
                        <m:f>
                          <m:fPr>
                            <m:ctrlPr>
                              <a:rPr lang="en-US" sz="44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4400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  <m:r>
                              <a:rPr lang="en-US" sz="4400" b="0" i="1" baseline="-25000" smtClean="0">
                                <a:latin typeface="Cambria Math" panose="02040503050406030204" pitchFamily="18" charset="0"/>
                              </a:rPr>
                              <m:t>𝑇𝑖</m:t>
                            </m:r>
                          </m:num>
                          <m:den>
                            <m:r>
                              <a:rPr lang="en-US" sz="4400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  <m:r>
                              <a:rPr lang="en-US" sz="4400" b="0" i="1" baseline="-25000" smtClean="0">
                                <a:latin typeface="Cambria Math" panose="02040503050406030204" pitchFamily="18" charset="0"/>
                              </a:rPr>
                              <m:t>𝑇𝑗𝑒𝑡</m:t>
                            </m:r>
                          </m:den>
                        </m:f>
                      </m:e>
                    </m:nary>
                    <m:r>
                      <a:rPr lang="en-US" sz="4400" b="0" i="1" smtClean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begChr m:val="|"/>
                        <m:endChr m:val="|"/>
                        <m:ctrlPr>
                          <a:rPr lang="en-US" sz="4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44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  <m:r>
                          <a:rPr lang="en-US" sz="4400" b="0" i="1" baseline="-25000" smtClean="0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</m:d>
                  </m:oMath>
                </a14:m>
                <a:endParaRPr lang="en-US" sz="44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3128" y="1406508"/>
                <a:ext cx="4174669" cy="980461"/>
              </a:xfrm>
              <a:prstGeom prst="rect">
                <a:avLst/>
              </a:prstGeom>
              <a:blipFill rotWithShape="0">
                <a:blip r:embed="rId2"/>
                <a:stretch>
                  <a:fillRect l="-8029" t="-8075" b="-118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2540779" y="2931673"/>
            <a:ext cx="415319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Sum is over all particles in jet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 is distance between particle and jet thrust axis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Will also show Girth with </a:t>
            </a:r>
            <a:r>
              <a:rPr lang="en-US" dirty="0" err="1" smtClean="0"/>
              <a:t>Sqrt</a:t>
            </a:r>
            <a:r>
              <a:rPr lang="en-US" dirty="0" smtClean="0"/>
              <a:t>{r}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Should probably switch to sum over all charged particles</a:t>
            </a:r>
          </a:p>
        </p:txBody>
      </p:sp>
    </p:spTree>
    <p:extLst>
      <p:ext uri="{BB962C8B-B14F-4D97-AF65-F5344CB8AC3E}">
        <p14:creationId xmlns:p14="http://schemas.microsoft.com/office/powerpoint/2010/main" val="20805858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" y="921230"/>
            <a:ext cx="7581900" cy="54483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Girth</a:t>
            </a:r>
            <a:endParaRPr lang="en-US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3146886" y="1312953"/>
            <a:ext cx="8236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Quark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Gluon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65862" y="2785079"/>
            <a:ext cx="1800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Jet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: 3-5 GeV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174703" y="2790898"/>
            <a:ext cx="1800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Jet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: 5-7 GeV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246447" y="4048206"/>
            <a:ext cx="1800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Jet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: 7-10 GeV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064608" y="4080862"/>
            <a:ext cx="1800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Jet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: 10+ GeV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33152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" y="921230"/>
            <a:ext cx="7581900" cy="54483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0" y="0"/>
                <a:ext cx="9143999" cy="779124"/>
              </a:xfrm>
              <a:prstGeom prst="rect">
                <a:avLst/>
              </a:prstGeom>
              <a:solidFill>
                <a:srgbClr val="3AC5D8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4400" dirty="0" smtClean="0"/>
                  <a:t>Girth (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440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44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</m:rad>
                  </m:oMath>
                </a14:m>
                <a:r>
                  <a:rPr lang="en-US" sz="4400" dirty="0" smtClean="0"/>
                  <a:t>)</a:t>
                </a:r>
                <a:endParaRPr lang="en-US" sz="44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9143999" cy="779124"/>
              </a:xfrm>
              <a:prstGeom prst="rect">
                <a:avLst/>
              </a:prstGeom>
              <a:blipFill rotWithShape="0">
                <a:blip r:embed="rId3"/>
                <a:stretch>
                  <a:fillRect t="-14063" b="-367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3146886" y="1312953"/>
            <a:ext cx="8236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Quark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Gluon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49585" y="2785079"/>
            <a:ext cx="1800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Jet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: 3-5 GeV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656393" y="2790898"/>
            <a:ext cx="1800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Jet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: 5-7 GeV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772920" y="5534104"/>
            <a:ext cx="1800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Jet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: 7-10 GeV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358526" y="4007385"/>
            <a:ext cx="1800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Jet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: 10+ GeV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35730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3999" cy="779124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Two Point Correlator: Definition</a:t>
            </a:r>
            <a:endParaRPr lang="en-US" sz="4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1256428" y="1762492"/>
                <a:ext cx="7775889" cy="84619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3600" dirty="0" smtClean="0"/>
                  <a:t>Correlator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6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sz="3600" b="0" i="1" baseline="-25000" smtClean="0">
                            <a:latin typeface="Cambria Math" panose="02040503050406030204" pitchFamily="18" charset="0"/>
                          </a:rPr>
                          <m:t>𝑇𝑗𝑒𝑡</m:t>
                        </m:r>
                        <m:r>
                          <a:rPr lang="en-US" sz="3600" b="0" i="1" baseline="30000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nary>
                      <m:naryPr>
                        <m:chr m:val="∑"/>
                        <m:supHide m:val="on"/>
                        <m:ctrlPr>
                          <a:rPr lang="en-US" sz="360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sz="36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≠</m:t>
                        </m:r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  <m:sup/>
                      <m:e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sz="3600" b="0" i="1" baseline="-25000" smtClean="0">
                            <a:latin typeface="Cambria Math" panose="02040503050406030204" pitchFamily="18" charset="0"/>
                          </a:rPr>
                          <m:t>𝑇𝑖</m:t>
                        </m:r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𝑝𝑇</m:t>
                        </m:r>
                        <m:r>
                          <a:rPr lang="en-US" sz="3600" b="0" i="1" baseline="-25000" smtClean="0"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en-US" sz="36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3600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  <m:r>
                              <a:rPr lang="en-US" sz="3600" b="0" i="1" baseline="-25000" smtClean="0">
                                <a:latin typeface="Cambria Math" panose="02040503050406030204" pitchFamily="18" charset="0"/>
                              </a:rPr>
                              <m:t>𝑖𝑗</m:t>
                            </m:r>
                          </m:e>
                        </m:d>
                        <m:r>
                          <m:rPr>
                            <m:sty m:val="p"/>
                          </m:rPr>
                          <a:rPr lang="el-GR" sz="3600" b="0" i="1" baseline="30000" smtClean="0">
                            <a:latin typeface="Cambria Math" panose="02040503050406030204" pitchFamily="18" charset="0"/>
                          </a:rPr>
                          <m:t>β</m:t>
                        </m:r>
                      </m:e>
                    </m:nary>
                  </m:oMath>
                </a14:m>
                <a:endParaRPr lang="en-US" sz="3600" dirty="0"/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6428" y="1762492"/>
                <a:ext cx="7775889" cy="846194"/>
              </a:xfrm>
              <a:prstGeom prst="rect">
                <a:avLst/>
              </a:prstGeom>
              <a:blipFill rotWithShape="0">
                <a:blip r:embed="rId2"/>
                <a:stretch>
                  <a:fillRect l="-3527" t="-2878" b="-115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1326229" y="3141069"/>
            <a:ext cx="466274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Sum is over all pairs of particles (not the same particle)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 is the distance between particles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 smtClean="0"/>
              <a:t>β</a:t>
            </a:r>
            <a:r>
              <a:rPr lang="en-US" dirty="0" smtClean="0"/>
              <a:t> is a selectable parameter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Again this is for all particles – should move to only charged particles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58970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" y="921233"/>
            <a:ext cx="7581900" cy="54483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3999" cy="779124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Two Point Correlator (</a:t>
            </a:r>
            <a:r>
              <a:rPr lang="el-GR" sz="4400" dirty="0" smtClean="0"/>
              <a:t>β</a:t>
            </a:r>
            <a:r>
              <a:rPr lang="en-US" sz="4400" dirty="0" smtClean="0"/>
              <a:t>= 0.1)</a:t>
            </a:r>
            <a:endParaRPr lang="en-US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3146886" y="1312953"/>
            <a:ext cx="8236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Quark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Gluon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47607" y="2785079"/>
            <a:ext cx="1800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Jet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: 3-5 GeV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064607" y="2790898"/>
            <a:ext cx="1800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Jet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: 5-7 GeV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246447" y="5534104"/>
            <a:ext cx="1800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Jet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: 7-10 GeV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064608" y="5534105"/>
            <a:ext cx="1800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Jet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: 10+ GeV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92606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" y="921230"/>
            <a:ext cx="7581900" cy="54483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3999" cy="779124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Two Point Correlator (</a:t>
            </a:r>
            <a:r>
              <a:rPr lang="el-GR" sz="4400" dirty="0" smtClean="0"/>
              <a:t>β</a:t>
            </a:r>
            <a:r>
              <a:rPr lang="en-US" sz="4400" dirty="0" smtClean="0"/>
              <a:t> = 0.3)</a:t>
            </a:r>
            <a:endParaRPr lang="en-US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3146886" y="1312953"/>
            <a:ext cx="8236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Quark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Gluon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47607" y="2785079"/>
            <a:ext cx="1800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Jet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: 3-5 GeV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064607" y="2790898"/>
            <a:ext cx="1800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Jet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: 5-7 GeV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246447" y="5534104"/>
            <a:ext cx="1800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Jet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: 7-10 GeV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064608" y="5534105"/>
            <a:ext cx="1800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Jet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: 10+ GeV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96346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" y="921234"/>
            <a:ext cx="7581900" cy="54483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3999" cy="779124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&lt;</a:t>
            </a:r>
            <a:r>
              <a:rPr lang="en-US" sz="4400" dirty="0" err="1" smtClean="0"/>
              <a:t>Subjet</a:t>
            </a:r>
            <a:r>
              <a:rPr lang="en-US" sz="4400" dirty="0" smtClean="0"/>
              <a:t> p</a:t>
            </a:r>
            <a:r>
              <a:rPr lang="en-US" sz="4400" baseline="-25000" dirty="0" smtClean="0"/>
              <a:t>T</a:t>
            </a:r>
            <a:r>
              <a:rPr lang="en-US" sz="4400" baseline="30000" dirty="0" smtClean="0"/>
              <a:t>2</a:t>
            </a:r>
            <a:r>
              <a:rPr lang="en-US" sz="4400" dirty="0" smtClean="0"/>
              <a:t>&gt;</a:t>
            </a:r>
            <a:endParaRPr lang="en-US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3146886" y="1312953"/>
            <a:ext cx="8236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Quark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Gluon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47607" y="1976815"/>
            <a:ext cx="1800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Jet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: 3-5 GeV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064607" y="1435629"/>
            <a:ext cx="1800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Jet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: 5-7 GeV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421855" y="5534104"/>
            <a:ext cx="1800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Jet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: 7-10 GeV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064608" y="5534105"/>
            <a:ext cx="1800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Jet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: 10+ GeV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76222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7300" y="919845"/>
            <a:ext cx="6629400" cy="44958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3999" cy="779124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Q</a:t>
            </a:r>
            <a:r>
              <a:rPr lang="en-US" sz="4400" baseline="30000" dirty="0" smtClean="0"/>
              <a:t>2</a:t>
            </a:r>
            <a:r>
              <a:rPr lang="en-US" sz="4400" dirty="0" smtClean="0"/>
              <a:t> Dependence?</a:t>
            </a:r>
            <a:endParaRPr lang="en-US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938893" y="5584371"/>
            <a:ext cx="70621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Do discriminating variables behave differently for different Q</a:t>
            </a:r>
            <a:r>
              <a:rPr lang="en-US" baseline="30000" dirty="0" smtClean="0"/>
              <a:t>2</a:t>
            </a:r>
            <a:r>
              <a:rPr lang="en-US" dirty="0" smtClean="0"/>
              <a:t>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Jet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spectrum is softer at lower Q</a:t>
            </a:r>
            <a:r>
              <a:rPr lang="en-US" baseline="30000" dirty="0" smtClean="0"/>
              <a:t>2</a:t>
            </a:r>
            <a:r>
              <a:rPr lang="en-US" dirty="0" smtClean="0"/>
              <a:t>, so statistics become a problem in higher jet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bins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9636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" y="925286"/>
            <a:ext cx="7581900" cy="54483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3999" cy="779124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Quark Jet Mass: Q</a:t>
            </a:r>
            <a:r>
              <a:rPr lang="en-US" sz="4400" baseline="30000" dirty="0" smtClean="0"/>
              <a:t>2</a:t>
            </a:r>
            <a:r>
              <a:rPr lang="en-US" sz="4400" dirty="0" smtClean="0"/>
              <a:t> Scan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7028979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" y="925283"/>
            <a:ext cx="7581900" cy="54483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3999" cy="779124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Gluon Jet Mass: Q</a:t>
            </a:r>
            <a:r>
              <a:rPr lang="en-US" sz="4400" baseline="30000" dirty="0" smtClean="0"/>
              <a:t>2</a:t>
            </a:r>
            <a:r>
              <a:rPr lang="en-US" sz="4400" dirty="0" smtClean="0"/>
              <a:t> Scan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3033365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Introduction</a:t>
            </a:r>
            <a:endParaRPr lang="en-US" sz="4400" dirty="0"/>
          </a:p>
        </p:txBody>
      </p:sp>
      <p:sp>
        <p:nvSpPr>
          <p:cNvPr id="5" name="TextBox 4"/>
          <p:cNvSpPr txBox="1"/>
          <p:nvPr/>
        </p:nvSpPr>
        <p:spPr>
          <a:xfrm>
            <a:off x="538843" y="1330779"/>
            <a:ext cx="860515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Study quark (</a:t>
            </a:r>
            <a:r>
              <a:rPr lang="en-US" sz="2400" dirty="0" err="1" smtClean="0"/>
              <a:t>u,d,s</a:t>
            </a:r>
            <a:r>
              <a:rPr lang="en-US" sz="2400" dirty="0" smtClean="0"/>
              <a:t>) </a:t>
            </a:r>
            <a:r>
              <a:rPr lang="en-US" sz="2400" dirty="0"/>
              <a:t>v</a:t>
            </a:r>
            <a:r>
              <a:rPr lang="en-US" sz="2400" dirty="0" smtClean="0"/>
              <a:t>s </a:t>
            </a:r>
            <a:r>
              <a:rPr lang="en-US" sz="2400" dirty="0"/>
              <a:t>g</a:t>
            </a:r>
            <a:r>
              <a:rPr lang="en-US" sz="2400" dirty="0" smtClean="0"/>
              <a:t>luon jet discrimination for different jet </a:t>
            </a:r>
            <a:r>
              <a:rPr lang="en-US" sz="2400" dirty="0" err="1" smtClean="0"/>
              <a:t>p</a:t>
            </a:r>
            <a:r>
              <a:rPr lang="en-US" sz="2400" baseline="-25000" dirty="0" err="1" smtClean="0"/>
              <a:t>T</a:t>
            </a:r>
            <a:r>
              <a:rPr lang="en-US" sz="2400" dirty="0" smtClean="0"/>
              <a:t> and event Q</a:t>
            </a:r>
            <a:r>
              <a:rPr lang="en-US" sz="2400" baseline="30000" dirty="0" smtClean="0"/>
              <a:t>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Jets found in </a:t>
            </a:r>
            <a:r>
              <a:rPr lang="en-US" sz="2400" dirty="0" err="1" smtClean="0"/>
              <a:t>Breit</a:t>
            </a:r>
            <a:r>
              <a:rPr lang="en-US" sz="2400" dirty="0" smtClean="0"/>
              <a:t> frame, </a:t>
            </a:r>
            <a:r>
              <a:rPr lang="en-US" sz="2400" dirty="0" err="1" smtClean="0"/>
              <a:t>p</a:t>
            </a:r>
            <a:r>
              <a:rPr lang="en-US" sz="2400" baseline="-25000" dirty="0" err="1" smtClean="0"/>
              <a:t>T</a:t>
            </a:r>
            <a:r>
              <a:rPr lang="en-US" sz="2400" dirty="0" smtClean="0"/>
              <a:t> &gt;= 3.0, only look at leading and </a:t>
            </a:r>
            <a:r>
              <a:rPr lang="en-US" sz="2400" dirty="0" err="1" smtClean="0"/>
              <a:t>subleading</a:t>
            </a:r>
            <a:r>
              <a:rPr lang="en-US" sz="2400" dirty="0" smtClean="0"/>
              <a:t> jet (no delta-phi cut)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Look at resolved, PGF, and QCDC </a:t>
            </a:r>
            <a:r>
              <a:rPr lang="en-US" sz="2400" dirty="0" err="1" smtClean="0"/>
              <a:t>subprocesses</a:t>
            </a:r>
            <a:r>
              <a:rPr lang="en-US" sz="2400" dirty="0" smtClean="0"/>
              <a:t> only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Main results for Q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 = 10-100 GeV</a:t>
            </a:r>
            <a:r>
              <a:rPr lang="en-US" sz="2400" baseline="30000" dirty="0" smtClean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3404891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" y="925282"/>
            <a:ext cx="7581900" cy="54483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3999" cy="779124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Quark Jet Girth: Q</a:t>
            </a:r>
            <a:r>
              <a:rPr lang="en-US" sz="4400" baseline="30000" dirty="0" smtClean="0"/>
              <a:t>2</a:t>
            </a:r>
            <a:r>
              <a:rPr lang="en-US" sz="4400" dirty="0" smtClean="0"/>
              <a:t> Scan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5995150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" y="925289"/>
            <a:ext cx="7581900" cy="54483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3999" cy="779124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Gluon Jet Girth: Q</a:t>
            </a:r>
            <a:r>
              <a:rPr lang="en-US" sz="4400" baseline="30000" dirty="0" smtClean="0"/>
              <a:t>2</a:t>
            </a:r>
            <a:r>
              <a:rPr lang="en-US" sz="4400" dirty="0" smtClean="0"/>
              <a:t> Scan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8454134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3999" cy="779124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Summary</a:t>
            </a:r>
            <a:endParaRPr lang="en-US" sz="4400" dirty="0"/>
          </a:p>
        </p:txBody>
      </p:sp>
      <p:sp>
        <p:nvSpPr>
          <p:cNvPr id="3" name="TextBox 2"/>
          <p:cNvSpPr txBox="1"/>
          <p:nvPr/>
        </p:nvSpPr>
        <p:spPr>
          <a:xfrm>
            <a:off x="416379" y="1249134"/>
            <a:ext cx="872762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Several variables show some quark / gluon discrimination power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In general, separation becomes better at higher jet </a:t>
            </a:r>
            <a:r>
              <a:rPr lang="en-US" sz="2400" dirty="0" err="1" smtClean="0"/>
              <a:t>p</a:t>
            </a:r>
            <a:r>
              <a:rPr lang="en-US" sz="2400" baseline="-25000" dirty="0" err="1" smtClean="0"/>
              <a:t>T</a:t>
            </a:r>
            <a:endParaRPr lang="en-US" sz="2400" baseline="-25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Early look seems to show there is little dependence on Q</a:t>
            </a:r>
            <a:r>
              <a:rPr lang="en-US" sz="2400" baseline="30000" dirty="0" smtClean="0"/>
              <a:t>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To-Do: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Do for true di-jets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Look at Restricting delta-R for better association between jet and </a:t>
            </a:r>
            <a:r>
              <a:rPr lang="en-US" sz="2400" dirty="0" err="1" smtClean="0"/>
              <a:t>parton</a:t>
            </a:r>
            <a:endParaRPr lang="en-US" sz="24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Use only charged particles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Integrate into multivariate analysis (TMVA)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731516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Identify Quark and Gluon Jets</a:t>
            </a:r>
            <a:endParaRPr lang="en-US" sz="4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0" y="1181100"/>
            <a:ext cx="6629400" cy="44958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343650" y="2302330"/>
            <a:ext cx="280034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For Resolved, PGF, and QCDC processes, scattered </a:t>
            </a:r>
            <a:r>
              <a:rPr lang="en-US" dirty="0" err="1" smtClean="0"/>
              <a:t>partons</a:t>
            </a:r>
            <a:r>
              <a:rPr lang="en-US" dirty="0" smtClean="0"/>
              <a:t> have index 10 or 11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For each jet, calculate delta-R between jet and index 10 and 11 and take smallest value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Require delta-R be less than 1.0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85825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Jet </a:t>
            </a:r>
            <a:r>
              <a:rPr lang="en-US" sz="4400" dirty="0" err="1" smtClean="0"/>
              <a:t>p</a:t>
            </a:r>
            <a:r>
              <a:rPr lang="en-US" sz="4400" baseline="-25000" dirty="0" err="1" smtClean="0"/>
              <a:t>T</a:t>
            </a:r>
            <a:r>
              <a:rPr lang="en-US" sz="4400" dirty="0" smtClean="0"/>
              <a:t> Spectrum: Q</a:t>
            </a:r>
            <a:r>
              <a:rPr lang="en-US" sz="4400" baseline="30000" dirty="0" smtClean="0"/>
              <a:t>2</a:t>
            </a:r>
            <a:r>
              <a:rPr lang="en-US" sz="4400" dirty="0" smtClean="0"/>
              <a:t>=10-100</a:t>
            </a:r>
            <a:endParaRPr lang="en-US" sz="4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7300" y="928014"/>
            <a:ext cx="6629400" cy="44958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902280" y="5706836"/>
            <a:ext cx="50863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Look at quark vs gluon for 4 jet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baseline="-25000" dirty="0" smtClean="0"/>
              <a:t> </a:t>
            </a:r>
            <a:r>
              <a:rPr lang="en-US" dirty="0" smtClean="0"/>
              <a:t>bins: 3-5, 5-7, 7-10, 10+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6286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" y="921230"/>
            <a:ext cx="7581900" cy="54483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Jet Mass</a:t>
            </a:r>
            <a:endParaRPr lang="en-US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3146886" y="1312953"/>
            <a:ext cx="8236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Quark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Gluon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47607" y="2785079"/>
            <a:ext cx="1800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Jet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: 3-5 GeV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064607" y="2790898"/>
            <a:ext cx="1800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Jet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: 5-7 GeV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246447" y="5534104"/>
            <a:ext cx="1800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Jet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: 7-10 GeV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064608" y="5534105"/>
            <a:ext cx="1800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Jet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: 10+ GeV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81980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" y="921230"/>
            <a:ext cx="7581900" cy="54483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Jet Profile R = 0.1</a:t>
            </a:r>
            <a:endParaRPr lang="en-US" sz="4400" dirty="0"/>
          </a:p>
        </p:txBody>
      </p:sp>
      <p:sp>
        <p:nvSpPr>
          <p:cNvPr id="5" name="TextBox 4"/>
          <p:cNvSpPr txBox="1"/>
          <p:nvPr/>
        </p:nvSpPr>
        <p:spPr>
          <a:xfrm>
            <a:off x="3146886" y="1312953"/>
            <a:ext cx="8236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Quark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Gluon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47607" y="2785079"/>
            <a:ext cx="1800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Jet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: 3-5 GeV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064607" y="2790898"/>
            <a:ext cx="1800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Jet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: 5-7 GeV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246447" y="4068279"/>
            <a:ext cx="1800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Jet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: 7-10 GeV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064608" y="4068277"/>
            <a:ext cx="1800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Jet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: 10+ GeV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60466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" y="921230"/>
            <a:ext cx="7581900" cy="54483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Jet Profile R = 0.3</a:t>
            </a:r>
            <a:endParaRPr lang="en-US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3130558" y="2113053"/>
            <a:ext cx="8236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Quark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Gluon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47607" y="2785079"/>
            <a:ext cx="1800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Jet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: 3-5 GeV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064607" y="2790898"/>
            <a:ext cx="1800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Jet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: 5-7 GeV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246447" y="5534104"/>
            <a:ext cx="1800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Jet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: 7-10 GeV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064608" y="5534105"/>
            <a:ext cx="1800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Jet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: 10+ GeV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92539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" y="921233"/>
            <a:ext cx="7581900" cy="54483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Number Of Charged Particles</a:t>
            </a:r>
            <a:endParaRPr lang="en-US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3146886" y="1312953"/>
            <a:ext cx="8236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Quark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Gluon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47607" y="2785079"/>
            <a:ext cx="1800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Jet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: 3-5 GeV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383012" y="2790898"/>
            <a:ext cx="1800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Jet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: 5-7 GeV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434226" y="5264683"/>
            <a:ext cx="1800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Jet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: 7-10 GeV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064608" y="4178833"/>
            <a:ext cx="1800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Jet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: 10+ GeV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64114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" y="921230"/>
            <a:ext cx="7581900" cy="54483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-3"/>
            <a:ext cx="9143999" cy="769441"/>
          </a:xfrm>
          <a:prstGeom prst="rect">
            <a:avLst/>
          </a:prstGeom>
          <a:solidFill>
            <a:srgbClr val="3AC5D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/>
              <a:t>&lt;</a:t>
            </a:r>
            <a:r>
              <a:rPr lang="en-US" sz="4400" dirty="0" smtClean="0"/>
              <a:t>Particle p</a:t>
            </a:r>
            <a:r>
              <a:rPr lang="en-US" sz="4400" baseline="-25000" dirty="0" smtClean="0"/>
              <a:t>T</a:t>
            </a:r>
            <a:r>
              <a:rPr lang="en-US" sz="4400" baseline="30000" dirty="0" smtClean="0"/>
              <a:t>2</a:t>
            </a:r>
            <a:r>
              <a:rPr lang="en-US" sz="4400" dirty="0" smtClean="0"/>
              <a:t>&gt;</a:t>
            </a:r>
            <a:endParaRPr lang="en-US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3146886" y="1312953"/>
            <a:ext cx="8236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Quark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Gluon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47607" y="2074791"/>
            <a:ext cx="1800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Jet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: 3-5 GeV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064607" y="1598912"/>
            <a:ext cx="1800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Jet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: 5-7 GeV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246447" y="4105353"/>
            <a:ext cx="1800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Jet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: 7-10 GeV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154415" y="4064531"/>
            <a:ext cx="1800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Jet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: 10+ GeV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87940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374</TotalTime>
  <Words>604</Words>
  <Application>Microsoft Office PowerPoint</Application>
  <PresentationFormat>On-screen Show (4:3)</PresentationFormat>
  <Paragraphs>126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Calibri</vt:lpstr>
      <vt:lpstr>Calibri Light</vt:lpstr>
      <vt:lpstr>Cambria Math</vt:lpstr>
      <vt:lpstr>Office Theme</vt:lpstr>
      <vt:lpstr>Preliminary Look at Quark Vs Gluon Jet Discrimination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Page</dc:creator>
  <cp:lastModifiedBy>Brian Page</cp:lastModifiedBy>
  <cp:revision>24</cp:revision>
  <dcterms:created xsi:type="dcterms:W3CDTF">2016-03-09T04:36:13Z</dcterms:created>
  <dcterms:modified xsi:type="dcterms:W3CDTF">2016-03-10T05:04:26Z</dcterms:modified>
</cp:coreProperties>
</file>